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70" r:id="rId5"/>
    <p:sldId id="271" r:id="rId6"/>
    <p:sldId id="278" r:id="rId7"/>
    <p:sldId id="279" r:id="rId8"/>
    <p:sldId id="280" r:id="rId9"/>
    <p:sldId id="281" r:id="rId10"/>
    <p:sldId id="272" r:id="rId11"/>
    <p:sldId id="273" r:id="rId12"/>
    <p:sldId id="274" r:id="rId13"/>
    <p:sldId id="257" r:id="rId14"/>
    <p:sldId id="263" r:id="rId15"/>
    <p:sldId id="264" r:id="rId16"/>
    <p:sldId id="265" r:id="rId17"/>
    <p:sldId id="268" r:id="rId18"/>
    <p:sldId id="266" r:id="rId19"/>
    <p:sldId id="267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ПОЛЕВОЙ ОПЫТ: организация </a:t>
            </a:r>
            <a:r>
              <a:rPr lang="ru-RU" sz="4000" b="1" dirty="0">
                <a:solidFill>
                  <a:srgbClr val="002060"/>
                </a:solidFill>
              </a:rPr>
              <a:t>и проведение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568952" cy="36004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О.Ю. Лобанкова, к.б.н., доцент кафедры агрохимии и физиологии растений СтГАУ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User\Desktop\1011057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241154" cy="46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65514153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17828"/>
            <a:ext cx="3096344" cy="456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0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998"/>
            <a:ext cx="9144000" cy="704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332656"/>
            <a:ext cx="7056784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Фенологические наблюдения в полевом опыте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3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g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66429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Достоверность опыта методическая </a:t>
            </a:r>
            <a:r>
              <a:rPr lang="ru-RU" sz="2000" dirty="0">
                <a:solidFill>
                  <a:srgbClr val="002060"/>
                </a:solidFill>
              </a:rPr>
              <a:t>– это чёткое соблюдение всех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методических требований: планирование опыта на современном </a:t>
            </a:r>
            <a:r>
              <a:rPr lang="ru-RU" sz="2000" dirty="0" smtClean="0">
                <a:solidFill>
                  <a:srgbClr val="002060"/>
                </a:solidFill>
              </a:rPr>
              <a:t>уровне знаний</a:t>
            </a:r>
            <a:r>
              <a:rPr lang="ru-RU" sz="2000" dirty="0">
                <a:solidFill>
                  <a:srgbClr val="002060"/>
                </a:solidFill>
              </a:rPr>
              <a:t>, правильный выбор условий и объектов исследований, </a:t>
            </a:r>
            <a:r>
              <a:rPr lang="ru-RU" sz="2000" dirty="0" smtClean="0">
                <a:solidFill>
                  <a:srgbClr val="002060"/>
                </a:solidFill>
              </a:rPr>
              <a:t>безошибочное закладывание </a:t>
            </a:r>
            <a:r>
              <a:rPr lang="ru-RU" sz="2000" dirty="0">
                <a:solidFill>
                  <a:srgbClr val="002060"/>
                </a:solidFill>
              </a:rPr>
              <a:t>и проведение опытов, правильный выбор и </a:t>
            </a:r>
            <a:r>
              <a:rPr lang="ru-RU" sz="2000" dirty="0" smtClean="0">
                <a:solidFill>
                  <a:srgbClr val="002060"/>
                </a:solidFill>
              </a:rPr>
              <a:t>применение соответствующих </a:t>
            </a:r>
            <a:r>
              <a:rPr lang="ru-RU" sz="2000" dirty="0">
                <a:solidFill>
                  <a:srgbClr val="002060"/>
                </a:solidFill>
              </a:rPr>
              <a:t>методов статистической обработки </a:t>
            </a:r>
            <a:r>
              <a:rPr lang="ru-RU" sz="2000" dirty="0" smtClean="0">
                <a:solidFill>
                  <a:srgbClr val="002060"/>
                </a:solidFill>
              </a:rPr>
              <a:t>данных и объективное </a:t>
            </a:r>
            <a:r>
              <a:rPr lang="ru-RU" sz="2000" dirty="0">
                <a:solidFill>
                  <a:srgbClr val="002060"/>
                </a:solidFill>
              </a:rPr>
              <a:t>обобщение результатов исследований.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3528" y="3284984"/>
            <a:ext cx="8568952" cy="288032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</a:rPr>
              <a:t>Достоверность опыта статистическая </a:t>
            </a:r>
            <a:r>
              <a:rPr lang="ru-RU" sz="2000" dirty="0">
                <a:solidFill>
                  <a:srgbClr val="002060"/>
                </a:solidFill>
              </a:rPr>
              <a:t>состоит в </a:t>
            </a:r>
            <a:r>
              <a:rPr lang="ru-RU" sz="2000" dirty="0" smtClean="0">
                <a:solidFill>
                  <a:srgbClr val="002060"/>
                </a:solidFill>
              </a:rPr>
              <a:t>определении достоверности </a:t>
            </a:r>
            <a:r>
              <a:rPr lang="ru-RU" sz="2000" dirty="0">
                <a:solidFill>
                  <a:srgbClr val="002060"/>
                </a:solidFill>
              </a:rPr>
              <a:t>(существенности) </a:t>
            </a:r>
            <a:r>
              <a:rPr lang="ru-RU" sz="2000" dirty="0" smtClean="0">
                <a:solidFill>
                  <a:srgbClr val="002060"/>
                </a:solidFill>
              </a:rPr>
              <a:t>разниц: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</a:rPr>
              <a:t>-</a:t>
            </a:r>
            <a:r>
              <a:rPr lang="ru-RU" sz="2000" dirty="0" smtClean="0">
                <a:solidFill>
                  <a:srgbClr val="002060"/>
                </a:solidFill>
              </a:rPr>
              <a:t> между средними арифметическими значениями </a:t>
            </a:r>
            <a:r>
              <a:rPr lang="ru-RU" sz="2000" dirty="0">
                <a:solidFill>
                  <a:srgbClr val="002060"/>
                </a:solidFill>
              </a:rPr>
              <a:t>( </a:t>
            </a:r>
            <a:r>
              <a:rPr lang="en-US" sz="2000" dirty="0" err="1" smtClean="0">
                <a:solidFill>
                  <a:srgbClr val="002060"/>
                </a:solidFill>
              </a:rPr>
              <a:t>Sx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),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- корреляций </a:t>
            </a:r>
            <a:r>
              <a:rPr lang="ru-RU" sz="2000" dirty="0">
                <a:solidFill>
                  <a:srgbClr val="002060"/>
                </a:solidFill>
              </a:rPr>
              <a:t>(r),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регрессией </a:t>
            </a:r>
            <a:r>
              <a:rPr lang="ru-RU" sz="2000" dirty="0">
                <a:solidFill>
                  <a:srgbClr val="002060"/>
                </a:solidFill>
              </a:rPr>
              <a:t>( </a:t>
            </a:r>
            <a:r>
              <a:rPr lang="en-US" sz="2000" dirty="0" err="1" smtClean="0">
                <a:solidFill>
                  <a:srgbClr val="002060"/>
                </a:solidFill>
              </a:rPr>
              <a:t>Rxy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) и др.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с помощью статистических </a:t>
            </a:r>
            <a:r>
              <a:rPr lang="ru-RU" sz="2000" dirty="0">
                <a:solidFill>
                  <a:srgbClr val="002060"/>
                </a:solidFill>
              </a:rPr>
              <a:t>критериев (t, F</a:t>
            </a:r>
            <a:r>
              <a:rPr lang="ru-RU" sz="2000" dirty="0" smtClean="0">
                <a:solidFill>
                  <a:srgbClr val="002060"/>
                </a:solidFill>
              </a:rPr>
              <a:t>) и </a:t>
            </a:r>
            <a:r>
              <a:rPr lang="ru-RU" sz="2000" dirty="0">
                <a:solidFill>
                  <a:srgbClr val="002060"/>
                </a:solidFill>
              </a:rPr>
              <a:t>наименьших существенных разностей НСР.</a:t>
            </a:r>
          </a:p>
        </p:txBody>
      </p:sp>
    </p:spTree>
    <p:extLst>
      <p:ext uri="{BB962C8B-B14F-4D97-AF65-F5344CB8AC3E}">
        <p14:creationId xmlns:p14="http://schemas.microsoft.com/office/powerpoint/2010/main" val="7484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Учет урожая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Выключка</a:t>
            </a:r>
            <a:r>
              <a:rPr lang="ru-RU" dirty="0" smtClean="0">
                <a:solidFill>
                  <a:srgbClr val="002060"/>
                </a:solidFill>
              </a:rPr>
              <a:t> - часть </a:t>
            </a:r>
            <a:r>
              <a:rPr lang="ru-RU" dirty="0">
                <a:solidFill>
                  <a:srgbClr val="002060"/>
                </a:solidFill>
              </a:rPr>
              <a:t>учетной делянки, </a:t>
            </a:r>
            <a:r>
              <a:rPr lang="ru-RU" dirty="0" smtClean="0">
                <a:solidFill>
                  <a:srgbClr val="002060"/>
                </a:solidFill>
              </a:rPr>
              <a:t>исключенная </a:t>
            </a:r>
            <a:r>
              <a:rPr lang="ru-RU" dirty="0">
                <a:solidFill>
                  <a:srgbClr val="002060"/>
                </a:solidFill>
              </a:rPr>
              <a:t>из учета вследствие случайных повреждений или ошибок, допущенных во время работы. Целые делянки выключают и </a:t>
            </a:r>
            <a:r>
              <a:rPr lang="ru-RU" dirty="0" smtClean="0">
                <a:solidFill>
                  <a:srgbClr val="002060"/>
                </a:solidFill>
              </a:rPr>
              <a:t>выбраковывают </a:t>
            </a:r>
            <a:r>
              <a:rPr lang="ru-RU" dirty="0">
                <a:solidFill>
                  <a:srgbClr val="002060"/>
                </a:solidFill>
              </a:rPr>
              <a:t>лишь в исключительных случаях, когда есть зарегистрированные данные, свидетельствующие о повреждении растений, об ошибке в работе или другие причины, которые могут изменить урожай независимо от изучаемого приема. </a:t>
            </a:r>
            <a:r>
              <a:rPr lang="ru-RU" u="sng" dirty="0" smtClean="0">
                <a:solidFill>
                  <a:srgbClr val="002060"/>
                </a:solidFill>
              </a:rPr>
              <a:t>Основания </a:t>
            </a:r>
            <a:r>
              <a:rPr lang="ru-RU" u="sng" dirty="0">
                <a:solidFill>
                  <a:srgbClr val="002060"/>
                </a:solidFill>
              </a:rPr>
              <a:t>для выключек или браковки целых делянок</a:t>
            </a:r>
            <a:r>
              <a:rPr lang="ru-RU" dirty="0">
                <a:solidFill>
                  <a:srgbClr val="002060"/>
                </a:solidFill>
              </a:rPr>
              <a:t>: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а</a:t>
            </a:r>
            <a:r>
              <a:rPr lang="ru-RU" dirty="0">
                <a:solidFill>
                  <a:srgbClr val="002060"/>
                </a:solidFill>
              </a:rPr>
              <a:t>) повреждения, вызванные стихийными явлениями природы, </a:t>
            </a:r>
            <a:r>
              <a:rPr lang="ru-RU" dirty="0" smtClean="0">
                <a:solidFill>
                  <a:srgbClr val="002060"/>
                </a:solidFill>
              </a:rPr>
              <a:t>неравномерно </a:t>
            </a:r>
            <a:r>
              <a:rPr lang="ru-RU" dirty="0">
                <a:solidFill>
                  <a:srgbClr val="002060"/>
                </a:solidFill>
              </a:rPr>
              <a:t>повредившие опытную культуру, при условии, что неравномерность повреждения не является следствием изучаемых в опыте причин;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б</a:t>
            </a:r>
            <a:r>
              <a:rPr lang="ru-RU" dirty="0">
                <a:solidFill>
                  <a:srgbClr val="002060"/>
                </a:solidFill>
              </a:rPr>
              <a:t>) случайные повреждения в результате потравы скотом, птицей, </a:t>
            </a:r>
            <a:r>
              <a:rPr lang="ru-RU" dirty="0" smtClean="0">
                <a:solidFill>
                  <a:srgbClr val="002060"/>
                </a:solidFill>
              </a:rPr>
              <a:t>грызунами </a:t>
            </a:r>
            <a:r>
              <a:rPr lang="ru-RU" dirty="0">
                <a:solidFill>
                  <a:srgbClr val="002060"/>
                </a:solidFill>
              </a:rPr>
              <a:t>и пр.;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</a:t>
            </a:r>
            <a:r>
              <a:rPr lang="ru-RU" dirty="0">
                <a:solidFill>
                  <a:srgbClr val="002060"/>
                </a:solidFill>
              </a:rPr>
              <a:t>) ошибки при закладке и проведении опыта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В исследовательской работе необходимо использовать только </a:t>
            </a:r>
            <a:r>
              <a:rPr lang="ru-RU" b="1" dirty="0">
                <a:solidFill>
                  <a:srgbClr val="002060"/>
                </a:solidFill>
              </a:rPr>
              <a:t>сплошной метод учета урожая</a:t>
            </a:r>
            <a:r>
              <a:rPr lang="ru-RU" dirty="0">
                <a:solidFill>
                  <a:srgbClr val="002060"/>
                </a:solidFill>
              </a:rPr>
              <a:t>. Весь урожай с учетной части каждой делянки при сплошном учете убирают и взвешивают на весах.</a:t>
            </a:r>
          </a:p>
        </p:txBody>
      </p:sp>
    </p:spTree>
    <p:extLst>
      <p:ext uri="{BB962C8B-B14F-4D97-AF65-F5344CB8AC3E}">
        <p14:creationId xmlns:p14="http://schemas.microsoft.com/office/powerpoint/2010/main" val="33574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Первичная обработка данных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Агрономический анализ </a:t>
            </a:r>
            <a:r>
              <a:rPr lang="ru-RU" dirty="0">
                <a:solidFill>
                  <a:srgbClr val="002060"/>
                </a:solidFill>
              </a:rPr>
              <a:t>заключается в сопоставлении фактической методики проведения опыта с методикой, требуемой условиями и характером исследования и включает </a:t>
            </a:r>
            <a:r>
              <a:rPr lang="ru-RU" dirty="0" smtClean="0">
                <a:solidFill>
                  <a:srgbClr val="002060"/>
                </a:solidFill>
              </a:rPr>
              <a:t>критический </a:t>
            </a:r>
            <a:r>
              <a:rPr lang="ru-RU" dirty="0">
                <a:solidFill>
                  <a:srgbClr val="002060"/>
                </a:solidFill>
              </a:rPr>
              <a:t>обзор данных об урожаях, сопоставление их с результатами полевых наблюдений, анализ методики проведения опыта, а также освобождение первичных данных от описок и других неточностей.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Первичная цифровая обработка материалов полевого опыта </a:t>
            </a:r>
            <a:r>
              <a:rPr lang="ru-RU" dirty="0">
                <a:solidFill>
                  <a:srgbClr val="002060"/>
                </a:solidFill>
              </a:rPr>
              <a:t>включает: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) пересчет урожаев с делянки на урожай с 1 га;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) приведение урожая к стандартной влажности;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З</a:t>
            </a:r>
            <a:r>
              <a:rPr lang="ru-RU" dirty="0">
                <a:solidFill>
                  <a:srgbClr val="002060"/>
                </a:solidFill>
              </a:rPr>
              <a:t>) составление таблицы урожая — определение сумм урожаев по вариантам, повторениям и общей суммы урожаев, расчет средних урожаев по вариантам и опыту.</a:t>
            </a:r>
          </a:p>
        </p:txBody>
      </p:sp>
    </p:spTree>
    <p:extLst>
      <p:ext uri="{BB962C8B-B14F-4D97-AF65-F5344CB8AC3E}">
        <p14:creationId xmlns:p14="http://schemas.microsoft.com/office/powerpoint/2010/main" val="24790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Полевой опыт в условиях орошения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Проведение полевых опытов в условиях орошаемого земледелия требует особенно внимательного подхода и правильного диалектического понимания принципа единственного различия. Тождество </a:t>
            </a:r>
            <a:r>
              <a:rPr lang="ru-RU" dirty="0" smtClean="0">
                <a:solidFill>
                  <a:srgbClr val="002060"/>
                </a:solidFill>
              </a:rPr>
              <a:t>не изучаемых </a:t>
            </a:r>
            <a:r>
              <a:rPr lang="ru-RU" dirty="0">
                <a:solidFill>
                  <a:srgbClr val="002060"/>
                </a:solidFill>
              </a:rPr>
              <a:t>условий — это не механическое соблюдение их равенства, а создание таких условий </a:t>
            </a:r>
            <a:r>
              <a:rPr lang="ru-RU" dirty="0" smtClean="0">
                <a:solidFill>
                  <a:srgbClr val="002060"/>
                </a:solidFill>
              </a:rPr>
              <a:t>эксперимента</a:t>
            </a:r>
            <a:r>
              <a:rPr lang="ru-RU" dirty="0">
                <a:solidFill>
                  <a:srgbClr val="002060"/>
                </a:solidFill>
              </a:rPr>
              <a:t>, при которых тот или иной из изучаемых приемов (сортов) может дать наибольший эффект.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При постановке полевых опытов на орошаемых землях особенно нужно следить за равномерностью снабжения всей площади земельного участка водой и возможно точно регулировать количество воды, поступающей на каждую делянку. </a:t>
            </a:r>
            <a:r>
              <a:rPr lang="ru-RU" dirty="0" smtClean="0">
                <a:solidFill>
                  <a:srgbClr val="002060"/>
                </a:solidFill>
              </a:rPr>
              <a:t> Даже </a:t>
            </a:r>
            <a:r>
              <a:rPr lang="ru-RU" dirty="0">
                <a:solidFill>
                  <a:srgbClr val="002060"/>
                </a:solidFill>
              </a:rPr>
              <a:t>небольшие отклонения во влажности почвы, вызванные неравномерностью полива, могут привести к различиям в продуктивности растений различных вариантов опыта; изменяющим эффекты от изучаемых факторов.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Участки, выделяемые под опыты на орошаемых землях, должны быть хорошо спланированы. Разница уровней поверхности в 10—15 см может быть причиной резкой пестроты урожаев в результате неравномерного увлажнения почвы. Поэтому к рельефу опытных полей на орошаемых землях предъявляются более строгие требования, чем в неполивных условиях.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Необходимость </a:t>
            </a:r>
            <a:r>
              <a:rPr lang="ru-RU" dirty="0">
                <a:solidFill>
                  <a:srgbClr val="002060"/>
                </a:solidFill>
              </a:rPr>
              <a:t>увеличения концевых защитных полос до 4—6 м, чтобы избежать ошибки, связанной с </a:t>
            </a:r>
            <a:r>
              <a:rPr lang="ru-RU" dirty="0" smtClean="0">
                <a:solidFill>
                  <a:srgbClr val="002060"/>
                </a:solidFill>
              </a:rPr>
              <a:t>неравномерностью </a:t>
            </a:r>
            <a:r>
              <a:rPr lang="ru-RU" dirty="0">
                <a:solidFill>
                  <a:srgbClr val="002060"/>
                </a:solidFill>
              </a:rPr>
              <a:t>увлажнения. Защитные полосы, отделяющие опытные делянки от постоянных оросителей, должны быть не </a:t>
            </a:r>
            <a:r>
              <a:rPr lang="ru-RU" dirty="0" smtClean="0">
                <a:solidFill>
                  <a:srgbClr val="002060"/>
                </a:solidFill>
              </a:rPr>
              <a:t>менее </a:t>
            </a:r>
            <a:r>
              <a:rPr lang="ru-RU" dirty="0">
                <a:solidFill>
                  <a:srgbClr val="002060"/>
                </a:solidFill>
              </a:rPr>
              <a:t>6—8 м.</a:t>
            </a:r>
          </a:p>
        </p:txBody>
      </p:sp>
    </p:spTree>
    <p:extLst>
      <p:ext uri="{BB962C8B-B14F-4D97-AF65-F5344CB8AC3E}">
        <p14:creationId xmlns:p14="http://schemas.microsoft.com/office/powerpoint/2010/main" val="22285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Точность опыта </a:t>
            </a:r>
            <a:r>
              <a:rPr lang="ru-RU" sz="1800" dirty="0">
                <a:solidFill>
                  <a:srgbClr val="002060"/>
                </a:solidFill>
              </a:rPr>
              <a:t>– величина, обратная его ошибке. Чем ниже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относительная ошибка опыта, тем выше его точность. При значении </a:t>
            </a:r>
            <a:r>
              <a:rPr lang="en-US" sz="1800" dirty="0" err="1" smtClean="0">
                <a:solidFill>
                  <a:srgbClr val="002060"/>
                </a:solidFill>
              </a:rPr>
              <a:t>Sx</a:t>
            </a:r>
            <a:r>
              <a:rPr lang="ru-RU" sz="1800" dirty="0" smtClean="0">
                <a:solidFill>
                  <a:srgbClr val="002060"/>
                </a:solidFill>
              </a:rPr>
              <a:t>%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более 7 % точность опыта считается неудовлетворительной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Корреляция</a:t>
            </a:r>
            <a:r>
              <a:rPr lang="ru-RU" sz="1800" dirty="0">
                <a:solidFill>
                  <a:srgbClr val="002060"/>
                </a:solidFill>
              </a:rPr>
              <a:t> – взаимное соотношение показателей в опыте, их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зависимость между собой. Например, зависимость массы урожая от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атмосферных осадков (простая, парная корреляция) или же зависимость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массы урожая от атмосферных осадков, температуры воздуха, его влажности,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удобрений и т. п. (множественная корреляция). Эти зависимости выражаются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коэффициентом корреляции, который обозначаются буквой r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Регрессия</a:t>
            </a:r>
            <a:r>
              <a:rPr lang="ru-RU" sz="1800" dirty="0">
                <a:solidFill>
                  <a:srgbClr val="002060"/>
                </a:solidFill>
              </a:rPr>
              <a:t> – степень и характер изменения одного из показателей в опыте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на единицу измерения другого. Например, увеличение или уменьшение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массы урожая на 100 кг внесённых удобрений; колебание сахаристости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корней сахарной свёклы в процентах при изменении урожая на 1 т. Регрессия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обозначается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Rxy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Дисперсионный анализ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70000"/>
              </a:lnSpc>
            </a:pPr>
            <a:r>
              <a:rPr lang="ru-RU" sz="6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Сущность дисперсионного анализа заключается, в разложении общей изменчивости признака и общего числа степеней свободы на составляющие части, соответствующие структуре полевого опыта, также в оценке действующего фактора по критерию Фишера.</a:t>
            </a:r>
          </a:p>
          <a:p>
            <a:pPr>
              <a:lnSpc>
                <a:spcPct val="70000"/>
              </a:lnSpc>
            </a:pPr>
            <a:endParaRPr lang="ru-RU" dirty="0"/>
          </a:p>
          <a:p>
            <a:pPr>
              <a:lnSpc>
                <a:spcPct val="70000"/>
              </a:lnSpc>
            </a:pPr>
            <a:endParaRPr lang="ru-RU" dirty="0"/>
          </a:p>
          <a:p>
            <a:pPr>
              <a:lnSpc>
                <a:spcPct val="70000"/>
              </a:lnSpc>
            </a:pPr>
            <a:endParaRPr lang="ru-RU" dirty="0"/>
          </a:p>
          <a:p>
            <a:pPr>
              <a:lnSpc>
                <a:spcPct val="70000"/>
              </a:lnSpc>
            </a:pPr>
            <a:r>
              <a:rPr lang="ru-RU" dirty="0"/>
              <a:t> </a:t>
            </a:r>
            <a:endParaRPr lang="ru-RU" dirty="0" smtClean="0"/>
          </a:p>
          <a:p>
            <a:pPr>
              <a:lnSpc>
                <a:spcPct val="70000"/>
              </a:lnSpc>
            </a:pPr>
            <a:endParaRPr lang="ru-RU" dirty="0"/>
          </a:p>
          <a:p>
            <a:pPr>
              <a:lnSpc>
                <a:spcPct val="70000"/>
              </a:lnSpc>
            </a:pPr>
            <a:endParaRPr lang="ru-RU" dirty="0" smtClean="0"/>
          </a:p>
          <a:p>
            <a:pPr>
              <a:lnSpc>
                <a:spcPct val="70000"/>
              </a:lnSpc>
            </a:pPr>
            <a:endParaRPr lang="ru-RU" dirty="0"/>
          </a:p>
          <a:p>
            <a:pPr>
              <a:lnSpc>
                <a:spcPct val="70000"/>
              </a:lnSpc>
            </a:pPr>
            <a:endParaRPr lang="ru-RU" dirty="0" smtClean="0"/>
          </a:p>
          <a:p>
            <a:pPr>
              <a:lnSpc>
                <a:spcPct val="70000"/>
              </a:lnSpc>
            </a:pPr>
            <a:endParaRPr lang="ru-RU" dirty="0"/>
          </a:p>
          <a:p>
            <a:pPr>
              <a:lnSpc>
                <a:spcPct val="70000"/>
              </a:lnSpc>
            </a:pPr>
            <a:endParaRPr lang="ru-RU" sz="4800" dirty="0" smtClean="0"/>
          </a:p>
          <a:p>
            <a:pPr>
              <a:lnSpc>
                <a:spcPct val="70000"/>
              </a:lnSpc>
            </a:pPr>
            <a:r>
              <a:rPr lang="ru-RU" sz="4800" dirty="0" smtClean="0">
                <a:solidFill>
                  <a:srgbClr val="002060"/>
                </a:solidFill>
              </a:rPr>
              <a:t>где Су - общая </a:t>
            </a:r>
            <a:r>
              <a:rPr lang="ru-RU" sz="4800" dirty="0">
                <a:solidFill>
                  <a:srgbClr val="002060"/>
                </a:solidFill>
              </a:rPr>
              <a:t>изменчивость признака, обусловленная действием изучаемого вопроса, неоднородностью почвенного плодородия и случайными ошибками в опыте.</a:t>
            </a:r>
          </a:p>
          <a:p>
            <a:pPr>
              <a:lnSpc>
                <a:spcPct val="70000"/>
              </a:lnSpc>
            </a:pPr>
            <a:endParaRPr lang="ru-RU" sz="4800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4800" dirty="0" smtClean="0">
                <a:solidFill>
                  <a:srgbClr val="002060"/>
                </a:solidFill>
              </a:rPr>
              <a:t>Ср - варьирование </a:t>
            </a:r>
            <a:r>
              <a:rPr lang="ru-RU" sz="4800" dirty="0">
                <a:solidFill>
                  <a:srgbClr val="002060"/>
                </a:solidFill>
              </a:rPr>
              <a:t>урожаев по повторениям полевого опыта.</a:t>
            </a:r>
          </a:p>
          <a:p>
            <a:pPr>
              <a:lnSpc>
                <a:spcPct val="70000"/>
              </a:lnSpc>
            </a:pPr>
            <a:endParaRPr lang="ru-RU" sz="4800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4800" dirty="0" err="1" smtClean="0">
                <a:solidFill>
                  <a:srgbClr val="002060"/>
                </a:solidFill>
              </a:rPr>
              <a:t>Cv</a:t>
            </a:r>
            <a:r>
              <a:rPr lang="en-US" sz="4800" dirty="0" smtClean="0">
                <a:solidFill>
                  <a:srgbClr val="002060"/>
                </a:solidFill>
              </a:rPr>
              <a:t> - </a:t>
            </a:r>
            <a:r>
              <a:rPr lang="ru-RU" sz="4800" dirty="0">
                <a:solidFill>
                  <a:srgbClr val="002060"/>
                </a:solidFill>
              </a:rPr>
              <a:t>в</a:t>
            </a:r>
            <a:r>
              <a:rPr lang="ru-RU" sz="4800" dirty="0" smtClean="0">
                <a:solidFill>
                  <a:srgbClr val="002060"/>
                </a:solidFill>
              </a:rPr>
              <a:t>арьирование </a:t>
            </a:r>
            <a:r>
              <a:rPr lang="ru-RU" sz="4800" dirty="0">
                <a:solidFill>
                  <a:srgbClr val="002060"/>
                </a:solidFill>
              </a:rPr>
              <a:t>урожаев по вариантам опыта, связанное с действием изучаемого вопроса.</a:t>
            </a:r>
          </a:p>
          <a:p>
            <a:pPr>
              <a:lnSpc>
                <a:spcPct val="70000"/>
              </a:lnSpc>
            </a:pPr>
            <a:endParaRPr lang="ru-RU" sz="4800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4800" dirty="0" err="1" smtClean="0">
                <a:solidFill>
                  <a:srgbClr val="002060"/>
                </a:solidFill>
              </a:rPr>
              <a:t>Cz</a:t>
            </a:r>
            <a:r>
              <a:rPr lang="en-US" sz="4800" dirty="0" smtClean="0">
                <a:solidFill>
                  <a:srgbClr val="002060"/>
                </a:solidFill>
              </a:rPr>
              <a:t> - </a:t>
            </a:r>
            <a:r>
              <a:rPr lang="ru-RU" sz="4800" dirty="0">
                <a:solidFill>
                  <a:srgbClr val="002060"/>
                </a:solidFill>
              </a:rPr>
              <a:t>в</a:t>
            </a:r>
            <a:r>
              <a:rPr lang="ru-RU" sz="4800" dirty="0" smtClean="0">
                <a:solidFill>
                  <a:srgbClr val="002060"/>
                </a:solidFill>
              </a:rPr>
              <a:t>арьирование </a:t>
            </a:r>
            <a:r>
              <a:rPr lang="ru-RU" sz="4800" dirty="0">
                <a:solidFill>
                  <a:srgbClr val="002060"/>
                </a:solidFill>
              </a:rPr>
              <a:t>урожаев, связанное со случайными ошибками в опыте.</a:t>
            </a:r>
          </a:p>
          <a:p>
            <a:pPr>
              <a:lnSpc>
                <a:spcPct val="70000"/>
              </a:lnSpc>
            </a:pP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07347"/>
            <a:ext cx="2699792" cy="65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0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Вывод в дисперсионном анализе делается согласно следующим правилам</a:t>
            </a:r>
            <a:r>
              <a:rPr lang="ru-RU" sz="2200" b="1" dirty="0" smtClean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70000"/>
              </a:lnSpc>
            </a:pPr>
            <a:endParaRPr lang="ru-RU" dirty="0"/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В опыте есть существенные различия, если F фактическое ≥ F </a:t>
            </a:r>
            <a:r>
              <a:rPr lang="ru-RU" dirty="0" smtClean="0">
                <a:solidFill>
                  <a:srgbClr val="002060"/>
                </a:solidFill>
              </a:rPr>
              <a:t>теор</a:t>
            </a:r>
            <a:r>
              <a:rPr lang="ru-RU" dirty="0">
                <a:solidFill>
                  <a:srgbClr val="002060"/>
                </a:solidFill>
              </a:rPr>
              <a:t>е</a:t>
            </a:r>
            <a:r>
              <a:rPr lang="ru-RU" dirty="0" smtClean="0">
                <a:solidFill>
                  <a:srgbClr val="002060"/>
                </a:solidFill>
              </a:rPr>
              <a:t>тическое</a:t>
            </a:r>
            <a:r>
              <a:rPr lang="ru-RU" dirty="0">
                <a:solidFill>
                  <a:srgbClr val="002060"/>
                </a:solidFill>
              </a:rPr>
              <a:t>. В опыте нет существенных различий, если F фактическое &lt; F </a:t>
            </a:r>
            <a:r>
              <a:rPr lang="ru-RU" dirty="0" smtClean="0">
                <a:solidFill>
                  <a:srgbClr val="002060"/>
                </a:solidFill>
              </a:rPr>
              <a:t>теор</a:t>
            </a:r>
            <a:r>
              <a:rPr lang="ru-RU" dirty="0">
                <a:solidFill>
                  <a:srgbClr val="002060"/>
                </a:solidFill>
              </a:rPr>
              <a:t>е</a:t>
            </a:r>
            <a:r>
              <a:rPr lang="ru-RU" dirty="0" smtClean="0">
                <a:solidFill>
                  <a:srgbClr val="002060"/>
                </a:solidFill>
              </a:rPr>
              <a:t>тическое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 НСР – Наименьшая существенная разность, </a:t>
            </a:r>
            <a:r>
              <a:rPr lang="ru-RU" dirty="0" smtClean="0">
                <a:solidFill>
                  <a:srgbClr val="002060"/>
                </a:solidFill>
              </a:rPr>
              <a:t>используется </a:t>
            </a:r>
            <a:r>
              <a:rPr lang="ru-RU" dirty="0">
                <a:solidFill>
                  <a:srgbClr val="002060"/>
                </a:solidFill>
              </a:rPr>
              <a:t>для определения разности между вариантами. Если разность d ≥ НСР, то различия между вариантами существенные. Если d &lt; НСР, то различия между вариантами не существенные.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</a:rPr>
              <a:t>Группы вариантов.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 Если разница d – существенная, и указывает на повышение урожайности, то варианты относятся к 1 группе.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 Если разница d – не существенная, то варианты относятся ко 2 группе.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 Если разница d – существенная, но указывает на снижение урожайности, то варианты относятся к 3 группе.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Выбор формулы дисперсионного анализа зависит от методов размещения вариантов в опыте: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 Для организованных повторений: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Cy = </a:t>
            </a:r>
            <a:r>
              <a:rPr lang="en-US" dirty="0" err="1" smtClean="0">
                <a:solidFill>
                  <a:srgbClr val="002060"/>
                </a:solidFill>
              </a:rPr>
              <a:t>Cp</a:t>
            </a:r>
            <a:r>
              <a:rPr lang="en-US" dirty="0" smtClean="0">
                <a:solidFill>
                  <a:srgbClr val="002060"/>
                </a:solidFill>
              </a:rPr>
              <a:t> + </a:t>
            </a:r>
            <a:r>
              <a:rPr lang="en-US" dirty="0" err="1" smtClean="0">
                <a:solidFill>
                  <a:srgbClr val="002060"/>
                </a:solidFill>
              </a:rPr>
              <a:t>Cv</a:t>
            </a:r>
            <a:r>
              <a:rPr lang="en-US" dirty="0" smtClean="0">
                <a:solidFill>
                  <a:srgbClr val="002060"/>
                </a:solidFill>
              </a:rPr>
              <a:t> + </a:t>
            </a:r>
            <a:r>
              <a:rPr lang="en-US" dirty="0" err="1" smtClean="0">
                <a:solidFill>
                  <a:srgbClr val="002060"/>
                </a:solidFill>
              </a:rPr>
              <a:t>Cz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 Для неорганизованных повторений: </a:t>
            </a:r>
            <a:r>
              <a:rPr lang="en-US" dirty="0" smtClean="0">
                <a:solidFill>
                  <a:srgbClr val="002060"/>
                </a:solidFill>
              </a:rPr>
              <a:t>Cy = </a:t>
            </a:r>
            <a:r>
              <a:rPr lang="en-US" dirty="0" err="1" smtClean="0">
                <a:solidFill>
                  <a:srgbClr val="002060"/>
                </a:solidFill>
              </a:rPr>
              <a:t>Cv</a:t>
            </a:r>
            <a:r>
              <a:rPr lang="en-US" dirty="0" smtClean="0">
                <a:solidFill>
                  <a:srgbClr val="002060"/>
                </a:solidFill>
              </a:rPr>
              <a:t> + </a:t>
            </a:r>
            <a:r>
              <a:rPr lang="en-US" dirty="0" err="1" smtClean="0">
                <a:solidFill>
                  <a:srgbClr val="002060"/>
                </a:solidFill>
              </a:rPr>
              <a:t>Cz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 Для Латинского квадрата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>
                <a:solidFill>
                  <a:srgbClr val="002060"/>
                </a:solidFill>
              </a:rPr>
              <a:t>Латинского прямоугольника: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45" y="5453638"/>
            <a:ext cx="3656035" cy="99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7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Полевой сельскохозяйственный опыт </a:t>
            </a:r>
            <a:r>
              <a:rPr lang="ru-RU" sz="2400" dirty="0">
                <a:solidFill>
                  <a:srgbClr val="002060"/>
                </a:solidFill>
              </a:rPr>
              <a:t>— исследование, осуществляемое в полевой обстановке на специально выделенном участке.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u="sng" dirty="0" smtClean="0">
                <a:solidFill>
                  <a:srgbClr val="002060"/>
                </a:solidFill>
              </a:rPr>
              <a:t>Основной </a:t>
            </a:r>
            <a:r>
              <a:rPr lang="ru-RU" sz="2400" u="sng" dirty="0">
                <a:solidFill>
                  <a:srgbClr val="002060"/>
                </a:solidFill>
              </a:rPr>
              <a:t>задачей полевого опыта </a:t>
            </a:r>
            <a:r>
              <a:rPr lang="ru-RU" sz="2400" u="sng" dirty="0" smtClean="0">
                <a:solidFill>
                  <a:srgbClr val="002060"/>
                </a:solidFill>
              </a:rPr>
              <a:t>является</a:t>
            </a:r>
            <a:br>
              <a:rPr lang="ru-RU" sz="2400" u="sng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установление </a:t>
            </a:r>
            <a:r>
              <a:rPr lang="ru-RU" sz="2400" dirty="0">
                <a:solidFill>
                  <a:srgbClr val="002060"/>
                </a:solidFill>
              </a:rPr>
              <a:t>различий между вариантами опыта, количественная оценка действия факторов жизни, условий или </a:t>
            </a:r>
            <a:r>
              <a:rPr lang="ru-RU" sz="2400" dirty="0" smtClean="0">
                <a:solidFill>
                  <a:srgbClr val="002060"/>
                </a:solidFill>
              </a:rPr>
              <a:t>приёмов возделывания </a:t>
            </a:r>
            <a:r>
              <a:rPr lang="ru-RU" sz="2400" dirty="0">
                <a:solidFill>
                  <a:srgbClr val="002060"/>
                </a:solidFill>
              </a:rPr>
              <a:t>на урожай растений и его качество.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</a:rPr>
              <a:t>Ценность результатов полевого опыта зависит от соблюдения определенных методических требований. Важнейшие из них следующие: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457200" indent="-457200" algn="just"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</a:rPr>
              <a:t>типичность </a:t>
            </a:r>
            <a:r>
              <a:rPr lang="ru-RU" sz="2000" b="1" dirty="0">
                <a:solidFill>
                  <a:srgbClr val="002060"/>
                </a:solidFill>
              </a:rPr>
              <a:t>опыта;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457200" indent="-457200" algn="just"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</a:rPr>
              <a:t>соблюдение </a:t>
            </a:r>
            <a:r>
              <a:rPr lang="ru-RU" sz="2000" b="1" dirty="0">
                <a:solidFill>
                  <a:srgbClr val="002060"/>
                </a:solidFill>
              </a:rPr>
              <a:t>принципа единственного различия;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457200" indent="-457200" algn="just"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</a:rPr>
              <a:t>проведение </a:t>
            </a:r>
            <a:r>
              <a:rPr lang="ru-RU" sz="2000" b="1" dirty="0">
                <a:solidFill>
                  <a:srgbClr val="002060"/>
                </a:solidFill>
              </a:rPr>
              <a:t>опыта на специально выделенном </a:t>
            </a:r>
            <a:r>
              <a:rPr lang="ru-RU" sz="2000" b="1" dirty="0" smtClean="0">
                <a:solidFill>
                  <a:srgbClr val="002060"/>
                </a:solidFill>
              </a:rPr>
              <a:t>участке (однородный почвенный покров и его типичность для данной местности, одинаковый предшественник); </a:t>
            </a:r>
          </a:p>
          <a:p>
            <a:pPr marL="457200" indent="-457200" algn="just"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</a:rPr>
              <a:t>учет </a:t>
            </a:r>
            <a:r>
              <a:rPr lang="ru-RU" sz="2000" b="1" dirty="0">
                <a:solidFill>
                  <a:srgbClr val="002060"/>
                </a:solidFill>
              </a:rPr>
              <a:t>урожая и достоверность опыта по </a:t>
            </a:r>
            <a:r>
              <a:rPr lang="ru-RU" sz="2000" b="1" dirty="0" smtClean="0">
                <a:solidFill>
                  <a:srgbClr val="002060"/>
                </a:solidFill>
              </a:rPr>
              <a:t>существу;</a:t>
            </a:r>
          </a:p>
          <a:p>
            <a:pPr marL="457200" indent="-457200" algn="just">
              <a:buAutoNum type="arabicParenR"/>
            </a:pPr>
            <a:r>
              <a:rPr lang="ru-RU" sz="2000" b="1" dirty="0" err="1">
                <a:solidFill>
                  <a:srgbClr val="002060"/>
                </a:solidFill>
              </a:rPr>
              <a:t>в</a:t>
            </a:r>
            <a:r>
              <a:rPr lang="ru-RU" sz="2000" b="1" dirty="0" err="1" smtClean="0">
                <a:solidFill>
                  <a:srgbClr val="002060"/>
                </a:solidFill>
              </a:rPr>
              <a:t>оспроизводимость</a:t>
            </a:r>
            <a:r>
              <a:rPr lang="ru-RU" sz="2000" b="1" dirty="0" smtClean="0">
                <a:solidFill>
                  <a:srgbClr val="002060"/>
                </a:solidFill>
              </a:rPr>
              <a:t> опыта.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er\Desktop\11592_html_m2897e5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38" y="3789040"/>
            <a:ext cx="4053173" cy="30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pskov-niicx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4371"/>
            <a:ext cx="5796136" cy="434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Типичность = репрезентативность </a:t>
            </a:r>
            <a:r>
              <a:rPr lang="ru-RU" sz="1800" b="1" dirty="0">
                <a:solidFill>
                  <a:srgbClr val="002060"/>
                </a:solidFill>
              </a:rPr>
              <a:t>полевого опыта </a:t>
            </a:r>
            <a:r>
              <a:rPr lang="ru-RU" sz="1800" dirty="0" smtClean="0">
                <a:solidFill>
                  <a:srgbClr val="002060"/>
                </a:solidFill>
              </a:rPr>
              <a:t>- это </a:t>
            </a:r>
            <a:r>
              <a:rPr lang="ru-RU" sz="1800" dirty="0">
                <a:solidFill>
                  <a:srgbClr val="002060"/>
                </a:solidFill>
              </a:rPr>
              <a:t>соответствие условий его проведения </a:t>
            </a:r>
            <a:r>
              <a:rPr lang="ru-RU" sz="1800" dirty="0" smtClean="0">
                <a:solidFill>
                  <a:srgbClr val="002060"/>
                </a:solidFill>
              </a:rPr>
              <a:t>почвенно-климатическим </a:t>
            </a:r>
            <a:r>
              <a:rPr lang="ru-RU" sz="1800" dirty="0">
                <a:solidFill>
                  <a:srgbClr val="002060"/>
                </a:solidFill>
              </a:rPr>
              <a:t>(природным) и агротехническим условиям данного района или зоны. Любой полевой опыт должен отвечать требованию почвенно-климатической типичности.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Принцип </a:t>
            </a:r>
            <a:r>
              <a:rPr lang="ru-RU" sz="1800" b="1" dirty="0">
                <a:solidFill>
                  <a:srgbClr val="002060"/>
                </a:solidFill>
              </a:rPr>
              <a:t>единственного различия</a:t>
            </a:r>
            <a:r>
              <a:rPr lang="ru-RU" sz="1800" dirty="0" smtClean="0">
                <a:solidFill>
                  <a:srgbClr val="002060"/>
                </a:solidFill>
              </a:rPr>
              <a:t> - при </a:t>
            </a:r>
            <a:r>
              <a:rPr lang="ru-RU" sz="1800" dirty="0">
                <a:solidFill>
                  <a:srgbClr val="002060"/>
                </a:solidFill>
              </a:rPr>
              <a:t>постановке полевых опытов необходимо соблюдать единство всех условий, кроме одного — изучаемого. </a:t>
            </a:r>
            <a:r>
              <a:rPr lang="ru-RU" sz="1800" dirty="0" smtClean="0">
                <a:solidFill>
                  <a:srgbClr val="002060"/>
                </a:solidFill>
              </a:rPr>
              <a:t>Он </a:t>
            </a:r>
            <a:r>
              <a:rPr lang="ru-RU" sz="1800" dirty="0">
                <a:solidFill>
                  <a:srgbClr val="002060"/>
                </a:solidFill>
              </a:rPr>
              <a:t>должен строго соблюдаться в опытной работе.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 Требование </a:t>
            </a:r>
            <a:r>
              <a:rPr lang="ru-RU" sz="1800" b="1" dirty="0">
                <a:solidFill>
                  <a:srgbClr val="002060"/>
                </a:solidFill>
              </a:rPr>
              <a:t>проведения полевого опыта на специально выделенном участке </a:t>
            </a:r>
            <a:r>
              <a:rPr lang="ru-RU" sz="1800" dirty="0">
                <a:solidFill>
                  <a:srgbClr val="002060"/>
                </a:solidFill>
              </a:rPr>
              <a:t>с хорошо известной историей — это логическое следствие требования принципа единственного различия. Оно также обязательно для любого полевого опыта.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Учет </a:t>
            </a:r>
            <a:r>
              <a:rPr lang="ru-RU" sz="1800" b="1" dirty="0">
                <a:solidFill>
                  <a:srgbClr val="002060"/>
                </a:solidFill>
              </a:rPr>
              <a:t>урожая и </a:t>
            </a:r>
            <a:r>
              <a:rPr lang="ru-RU" sz="1800" b="1" dirty="0" smtClean="0">
                <a:solidFill>
                  <a:srgbClr val="002060"/>
                </a:solidFill>
              </a:rPr>
              <a:t>достоверность </a:t>
            </a:r>
            <a:r>
              <a:rPr lang="ru-RU" sz="1800" b="1" dirty="0">
                <a:solidFill>
                  <a:srgbClr val="002060"/>
                </a:solidFill>
              </a:rPr>
              <a:t>опыта. </a:t>
            </a:r>
            <a:r>
              <a:rPr lang="ru-RU" sz="1800" dirty="0">
                <a:solidFill>
                  <a:srgbClr val="002060"/>
                </a:solidFill>
              </a:rPr>
              <a:t>Урожай и качество сельскохозяйственных растений — главный объективный показатель при характеристике изучаемых в опыте вариантов. Под достоверностью опыта, по существу, понимают логически правильно построенную схему и методику проведения опыта, </a:t>
            </a:r>
            <a:r>
              <a:rPr lang="ru-RU" sz="1800" dirty="0" smtClean="0">
                <a:solidFill>
                  <a:srgbClr val="002060"/>
                </a:solidFill>
              </a:rPr>
              <a:t>их соответствие поставленным задачам</a:t>
            </a:r>
            <a:r>
              <a:rPr lang="ru-RU" sz="1800" dirty="0">
                <a:solidFill>
                  <a:srgbClr val="002060"/>
                </a:solidFill>
              </a:rPr>
              <a:t>, правильный выбор объекта и условий проведения данного </a:t>
            </a:r>
            <a:r>
              <a:rPr lang="ru-RU" sz="1800" dirty="0" smtClean="0">
                <a:solidFill>
                  <a:srgbClr val="002060"/>
                </a:solidFill>
              </a:rPr>
              <a:t>опыта.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Основные понятия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9294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Методика </a:t>
            </a:r>
            <a:r>
              <a:rPr lang="ru-RU" sz="2000" b="1" dirty="0">
                <a:solidFill>
                  <a:srgbClr val="002060"/>
                </a:solidFill>
              </a:rPr>
              <a:t>полевого опыта </a:t>
            </a:r>
            <a:r>
              <a:rPr lang="ru-RU" sz="2000" dirty="0" smtClean="0">
                <a:solidFill>
                  <a:srgbClr val="002060"/>
                </a:solidFill>
              </a:rPr>
              <a:t>- это </a:t>
            </a:r>
            <a:r>
              <a:rPr lang="ru-RU" sz="2000" dirty="0">
                <a:solidFill>
                  <a:srgbClr val="002060"/>
                </a:solidFill>
              </a:rPr>
              <a:t>совокупность слагающих ее элементов: число вариантов, площадь и </a:t>
            </a:r>
            <a:r>
              <a:rPr lang="ru-RU" sz="2000" dirty="0" smtClean="0">
                <a:solidFill>
                  <a:srgbClr val="002060"/>
                </a:solidFill>
              </a:rPr>
              <a:t>форма </a:t>
            </a:r>
            <a:r>
              <a:rPr lang="ru-RU" sz="2000" dirty="0">
                <a:solidFill>
                  <a:srgbClr val="002060"/>
                </a:solidFill>
              </a:rPr>
              <a:t>делянок, повторность; </a:t>
            </a:r>
            <a:r>
              <a:rPr lang="ru-RU" sz="2000" dirty="0" smtClean="0">
                <a:solidFill>
                  <a:srgbClr val="002060"/>
                </a:solidFill>
              </a:rPr>
              <a:t>система размещения </a:t>
            </a:r>
            <a:r>
              <a:rPr lang="ru-RU" sz="2000" dirty="0">
                <a:solidFill>
                  <a:srgbClr val="002060"/>
                </a:solidFill>
              </a:rPr>
              <a:t>повторений, делянок и вариантов на площади; методы учета урожая и его статистической обработки; </a:t>
            </a:r>
            <a:r>
              <a:rPr lang="ru-RU" sz="2000" dirty="0" smtClean="0">
                <a:solidFill>
                  <a:srgbClr val="002060"/>
                </a:solidFill>
              </a:rPr>
              <a:t>организация </a:t>
            </a:r>
            <a:r>
              <a:rPr lang="ru-RU" sz="2000" dirty="0">
                <a:solidFill>
                  <a:srgbClr val="002060"/>
                </a:solidFill>
              </a:rPr>
              <a:t>опыта во времени.</a:t>
            </a:r>
          </a:p>
          <a:p>
            <a:pPr>
              <a:spcBef>
                <a:spcPts val="0"/>
              </a:spcBef>
            </a:pPr>
            <a:endParaRPr lang="ru-RU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</a:rPr>
              <a:t>Частично методика полевого опыта содержится в его схеме. </a:t>
            </a:r>
            <a:r>
              <a:rPr lang="ru-RU" sz="2000" b="1" dirty="0" smtClean="0">
                <a:solidFill>
                  <a:srgbClr val="002060"/>
                </a:solidFill>
              </a:rPr>
              <a:t>Схема </a:t>
            </a:r>
            <a:r>
              <a:rPr lang="ru-RU" sz="2000" b="1" dirty="0">
                <a:solidFill>
                  <a:srgbClr val="002060"/>
                </a:solidFill>
              </a:rPr>
              <a:t>полевого опыта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- это </a:t>
            </a:r>
            <a:r>
              <a:rPr lang="ru-RU" sz="2000" dirty="0">
                <a:solidFill>
                  <a:srgbClr val="002060"/>
                </a:solidFill>
              </a:rPr>
              <a:t>совокупность опытных и контрольных вариантов, объединенных общей идеей.</a:t>
            </a:r>
          </a:p>
          <a:p>
            <a:pPr>
              <a:spcBef>
                <a:spcPts val="0"/>
              </a:spcBef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вариант опыта или сорт в опыте представлен конкретной </a:t>
            </a: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делянкой</a:t>
            </a:r>
            <a:r>
              <a:rPr lang="ru-RU" sz="2000" dirty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0"/>
              </a:spcBef>
            </a:pPr>
            <a:endParaRPr lang="ru-RU" sz="2000" dirty="0">
              <a:solidFill>
                <a:srgbClr val="002060"/>
              </a:solidFill>
            </a:endParaRPr>
          </a:p>
          <a:p>
            <a:pPr marL="324000" indent="-324000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</a:rPr>
              <a:t>Делянка</a:t>
            </a:r>
            <a:r>
              <a:rPr lang="ru-RU" sz="2000" dirty="0">
                <a:solidFill>
                  <a:srgbClr val="002060"/>
                </a:solidFill>
              </a:rPr>
              <a:t> — это большая или меньшая часть поля, по урожайности на которой можно судить обо всем поле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marL="324000" indent="-324000"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24000" indent="-324000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</a:rPr>
              <a:t>Контроль, стандарт </a:t>
            </a:r>
            <a:r>
              <a:rPr lang="ru-RU" sz="2000" dirty="0">
                <a:solidFill>
                  <a:srgbClr val="002060"/>
                </a:solidFill>
              </a:rPr>
              <a:t>— прием или сорт, с которым в полевом опыте ведется сравнение.</a:t>
            </a:r>
          </a:p>
        </p:txBody>
      </p:sp>
    </p:spTree>
    <p:extLst>
      <p:ext uri="{BB962C8B-B14F-4D97-AF65-F5344CB8AC3E}">
        <p14:creationId xmlns:p14="http://schemas.microsoft.com/office/powerpoint/2010/main" val="3143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Оформление опыта и отчетность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Этикетка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Дневник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Журнал 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наблюдений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User\Desktop\45423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88" y="4211148"/>
            <a:ext cx="3384376" cy="2539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C:\Users\User\Desktop\baz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5" y="908720"/>
            <a:ext cx="576064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76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Выбор и подготовка земельного участка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12968" cy="4010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>
                <a:solidFill>
                  <a:srgbClr val="002060"/>
                </a:solidFill>
              </a:rPr>
              <a:t>История опытного участка</a:t>
            </a:r>
            <a:r>
              <a:rPr lang="ru-RU" sz="1800" dirty="0">
                <a:solidFill>
                  <a:srgbClr val="002060"/>
                </a:solidFill>
              </a:rPr>
              <a:t>. На участках, хозяйственная </a:t>
            </a:r>
            <a:r>
              <a:rPr lang="ru-RU" sz="1800" dirty="0" smtClean="0">
                <a:solidFill>
                  <a:srgbClr val="002060"/>
                </a:solidFill>
              </a:rPr>
              <a:t>история </a:t>
            </a:r>
            <a:r>
              <a:rPr lang="ru-RU" sz="1800" dirty="0">
                <a:solidFill>
                  <a:srgbClr val="002060"/>
                </a:solidFill>
              </a:rPr>
              <a:t>неизвестна, закладывать опыты нельзя. Необходимо‚ убедиться, что в течение последних 3—4 лет на этом участке ежегодно высевали одну культуру, применяли единую систему удобрения, </a:t>
            </a:r>
            <a:r>
              <a:rPr lang="ru-RU" sz="1800" dirty="0" smtClean="0">
                <a:solidFill>
                  <a:srgbClr val="002060"/>
                </a:solidFill>
              </a:rPr>
              <a:t>обработку </a:t>
            </a:r>
            <a:r>
              <a:rPr lang="ru-RU" sz="1800" dirty="0">
                <a:solidFill>
                  <a:srgbClr val="002060"/>
                </a:solidFill>
              </a:rPr>
              <a:t>почвы и т. д. Однообразными на всем участке особенно должны быть те агротехнические </a:t>
            </a:r>
            <a:r>
              <a:rPr lang="ru-RU" sz="1800" dirty="0" smtClean="0">
                <a:solidFill>
                  <a:srgbClr val="002060"/>
                </a:solidFill>
              </a:rPr>
              <a:t>приемы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(известкование и др.), которые действуют долгосрочно.</a:t>
            </a:r>
          </a:p>
          <a:p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b="1" dirty="0">
                <a:solidFill>
                  <a:srgbClr val="002060"/>
                </a:solidFill>
              </a:rPr>
              <a:t>Почва</a:t>
            </a:r>
            <a:r>
              <a:rPr lang="ru-RU" sz="1800" dirty="0">
                <a:solidFill>
                  <a:srgbClr val="002060"/>
                </a:solidFill>
              </a:rPr>
              <a:t> опытного участка должна быть однообразной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b="1" dirty="0">
                <a:solidFill>
                  <a:srgbClr val="002060"/>
                </a:solidFill>
              </a:rPr>
              <a:t>Подготовка и изучение участка. </a:t>
            </a:r>
            <a:r>
              <a:rPr lang="ru-RU" sz="1800" dirty="0">
                <a:solidFill>
                  <a:srgbClr val="002060"/>
                </a:solidFill>
              </a:rPr>
              <a:t>Для более детального изучения однородности почвы </a:t>
            </a:r>
            <a:r>
              <a:rPr lang="ru-RU" sz="1800" dirty="0" smtClean="0">
                <a:solidFill>
                  <a:srgbClr val="002060"/>
                </a:solidFill>
              </a:rPr>
              <a:t>необходимо </a:t>
            </a:r>
            <a:r>
              <a:rPr lang="ru-RU" sz="1800" dirty="0">
                <a:solidFill>
                  <a:srgbClr val="002060"/>
                </a:solidFill>
              </a:rPr>
              <a:t>воспользоваться уравнительными и рекогносцировочными посевами. </a:t>
            </a:r>
            <a:r>
              <a:rPr lang="ru-RU" sz="1800" b="1" dirty="0">
                <a:solidFill>
                  <a:srgbClr val="002060"/>
                </a:solidFill>
              </a:rPr>
              <a:t>Уравнительным посевом </a:t>
            </a:r>
            <a:r>
              <a:rPr lang="ru-RU" sz="1800" dirty="0">
                <a:solidFill>
                  <a:srgbClr val="002060"/>
                </a:solidFill>
              </a:rPr>
              <a:t>называют сплошной посев какой-либо культуры, проведенный на всей площади выбранного участка для повышения однородности почвенного плодородия. </a:t>
            </a:r>
          </a:p>
        </p:txBody>
      </p:sp>
    </p:spTree>
    <p:extLst>
      <p:ext uri="{BB962C8B-B14F-4D97-AF65-F5344CB8AC3E}">
        <p14:creationId xmlns:p14="http://schemas.microsoft.com/office/powerpoint/2010/main" val="38406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Размер делянки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47500" lnSpcReduction="20000"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Зерновые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40-60 </a:t>
            </a:r>
            <a:r>
              <a:rPr lang="ru-RU" b="1" dirty="0" smtClean="0">
                <a:solidFill>
                  <a:srgbClr val="002060"/>
                </a:solidFill>
              </a:rPr>
              <a:t>(1-2) кв.м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u="sng" dirty="0" smtClean="0">
                <a:solidFill>
                  <a:srgbClr val="002060"/>
                </a:solidFill>
              </a:rPr>
              <a:t>Пропашные </a:t>
            </a:r>
            <a:r>
              <a:rPr lang="ru-RU" b="1" dirty="0">
                <a:solidFill>
                  <a:srgbClr val="002060"/>
                </a:solidFill>
              </a:rPr>
              <a:t>– 50-100 кв.м,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u="sng" dirty="0" smtClean="0">
                <a:solidFill>
                  <a:srgbClr val="002060"/>
                </a:solidFill>
              </a:rPr>
              <a:t>Лен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2-25 кв.м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u="sng" dirty="0" smtClean="0">
                <a:solidFill>
                  <a:srgbClr val="002060"/>
                </a:solidFill>
              </a:rPr>
              <a:t>Овощные культуры </a:t>
            </a:r>
            <a:r>
              <a:rPr lang="ru-RU" b="1" dirty="0" smtClean="0">
                <a:solidFill>
                  <a:srgbClr val="002060"/>
                </a:solidFill>
              </a:rPr>
              <a:t>(не </a:t>
            </a:r>
            <a:r>
              <a:rPr lang="ru-RU" b="1" dirty="0">
                <a:solidFill>
                  <a:srgbClr val="002060"/>
                </a:solidFill>
              </a:rPr>
              <a:t>менее 80 </a:t>
            </a:r>
            <a:r>
              <a:rPr lang="ru-RU" b="1" dirty="0" smtClean="0">
                <a:solidFill>
                  <a:srgbClr val="002060"/>
                </a:solidFill>
              </a:rPr>
              <a:t>растений): </a:t>
            </a:r>
            <a:r>
              <a:rPr lang="ru-RU" b="1" dirty="0">
                <a:solidFill>
                  <a:srgbClr val="002060"/>
                </a:solidFill>
              </a:rPr>
              <a:t>Редька, редис – 5-10 </a:t>
            </a:r>
            <a:r>
              <a:rPr lang="ru-RU" b="1" dirty="0" smtClean="0">
                <a:solidFill>
                  <a:srgbClr val="002060"/>
                </a:solidFill>
              </a:rPr>
              <a:t>(1-5) кв.м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Лук</a:t>
            </a:r>
            <a:r>
              <a:rPr lang="ru-RU" b="1" dirty="0">
                <a:solidFill>
                  <a:srgbClr val="002060"/>
                </a:solidFill>
              </a:rPr>
              <a:t>, морковь, петрушка, горох, перец -</a:t>
            </a:r>
            <a:r>
              <a:rPr lang="ru-RU" b="1" dirty="0" smtClean="0">
                <a:solidFill>
                  <a:srgbClr val="002060"/>
                </a:solidFill>
              </a:rPr>
              <a:t>10-30 кв.м,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Огурцы</a:t>
            </a:r>
            <a:r>
              <a:rPr lang="ru-RU" b="1" dirty="0">
                <a:solidFill>
                  <a:srgbClr val="002060"/>
                </a:solidFill>
              </a:rPr>
              <a:t>, капуста, томаты, баклажаны, свекла – </a:t>
            </a:r>
            <a:r>
              <a:rPr lang="ru-RU" b="1" dirty="0" smtClean="0">
                <a:solidFill>
                  <a:srgbClr val="002060"/>
                </a:solidFill>
              </a:rPr>
              <a:t>20-50 кв.м,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Арбузы</a:t>
            </a:r>
            <a:r>
              <a:rPr lang="ru-RU" b="1" dirty="0">
                <a:solidFill>
                  <a:srgbClr val="002060"/>
                </a:solidFill>
              </a:rPr>
              <a:t>, дыни, тыква – </a:t>
            </a:r>
            <a:r>
              <a:rPr lang="ru-RU" b="1" dirty="0" smtClean="0">
                <a:solidFill>
                  <a:srgbClr val="002060"/>
                </a:solidFill>
              </a:rPr>
              <a:t>100-150 кв.м. </a:t>
            </a:r>
          </a:p>
          <a:p>
            <a:r>
              <a:rPr lang="ru-RU" b="1" dirty="0">
                <a:solidFill>
                  <a:srgbClr val="002060"/>
                </a:solidFill>
              </a:rPr>
              <a:t>Картофель – 40-50 растений,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Кукуруза </a:t>
            </a:r>
            <a:r>
              <a:rPr lang="ru-RU" b="1" dirty="0">
                <a:solidFill>
                  <a:srgbClr val="002060"/>
                </a:solidFill>
              </a:rPr>
              <a:t>- 60 </a:t>
            </a:r>
            <a:r>
              <a:rPr lang="ru-RU" b="1" dirty="0" smtClean="0">
                <a:solidFill>
                  <a:srgbClr val="002060"/>
                </a:solidFill>
              </a:rPr>
              <a:t>растений,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Морковь </a:t>
            </a:r>
            <a:r>
              <a:rPr lang="ru-RU" b="1" dirty="0">
                <a:solidFill>
                  <a:srgbClr val="002060"/>
                </a:solidFill>
              </a:rPr>
              <a:t>– </a:t>
            </a:r>
            <a:r>
              <a:rPr lang="ru-RU" b="1" dirty="0" smtClean="0">
                <a:solidFill>
                  <a:srgbClr val="002060"/>
                </a:solidFill>
              </a:rPr>
              <a:t>1-3 кв.м,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Капуста </a:t>
            </a:r>
            <a:r>
              <a:rPr lang="ru-RU" b="1" dirty="0">
                <a:solidFill>
                  <a:srgbClr val="002060"/>
                </a:solidFill>
              </a:rPr>
              <a:t>– </a:t>
            </a:r>
            <a:r>
              <a:rPr lang="ru-RU" b="1" dirty="0" smtClean="0">
                <a:solidFill>
                  <a:srgbClr val="002060"/>
                </a:solidFill>
              </a:rPr>
              <a:t>5-8 кв.м,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Картофель </a:t>
            </a:r>
            <a:r>
              <a:rPr lang="ru-RU" b="1" dirty="0">
                <a:solidFill>
                  <a:srgbClr val="002060"/>
                </a:solidFill>
              </a:rPr>
              <a:t>– </a:t>
            </a:r>
            <a:r>
              <a:rPr lang="ru-RU" b="1" dirty="0" smtClean="0">
                <a:solidFill>
                  <a:srgbClr val="002060"/>
                </a:solidFill>
              </a:rPr>
              <a:t>10 кв.м и </a:t>
            </a:r>
            <a:r>
              <a:rPr lang="ru-RU" b="1" dirty="0">
                <a:solidFill>
                  <a:srgbClr val="002060"/>
                </a:solidFill>
              </a:rPr>
              <a:t>др.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опытах по селекционной </a:t>
            </a:r>
            <a:r>
              <a:rPr lang="ru-RU" b="1" dirty="0" smtClean="0">
                <a:solidFill>
                  <a:srgbClr val="002060"/>
                </a:solidFill>
              </a:rPr>
              <a:t>работе целесообразно </a:t>
            </a:r>
            <a:r>
              <a:rPr lang="ru-RU" b="1" dirty="0">
                <a:solidFill>
                  <a:srgbClr val="002060"/>
                </a:solidFill>
              </a:rPr>
              <a:t>использовать мелкие делянки (мелкоделяночные опыты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3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</a:t>
            </a:r>
            <a:r>
              <a:rPr lang="ru-RU" sz="3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делянки </a:t>
            </a:r>
            <a:r>
              <a:rPr lang="ru-RU" sz="3800" dirty="0">
                <a:solidFill>
                  <a:srgbClr val="002060"/>
                </a:solidFill>
              </a:rPr>
              <a:t>– зависит от задач опыта, </a:t>
            </a:r>
            <a:r>
              <a:rPr lang="ru-RU" sz="3800" dirty="0" smtClean="0">
                <a:solidFill>
                  <a:srgbClr val="002060"/>
                </a:solidFill>
              </a:rPr>
              <a:t>с/х культуры, </a:t>
            </a:r>
            <a:r>
              <a:rPr lang="ru-RU" sz="3800" dirty="0">
                <a:solidFill>
                  <a:srgbClr val="002060"/>
                </a:solidFill>
              </a:rPr>
              <a:t>особенностей агротехники, пестроты почвенного покрова и др. </a:t>
            </a:r>
            <a:endParaRPr lang="ru-RU" sz="38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Общее </a:t>
            </a:r>
            <a:r>
              <a:rPr lang="ru-RU" sz="3800" dirty="0">
                <a:solidFill>
                  <a:srgbClr val="002060"/>
                </a:solidFill>
              </a:rPr>
              <a:t>правило – чем больше выращивается растений на единице площади, тем меньше может быть площадь </a:t>
            </a:r>
            <a:r>
              <a:rPr lang="ru-RU" sz="3800" dirty="0" smtClean="0">
                <a:solidFill>
                  <a:srgbClr val="002060"/>
                </a:solidFill>
              </a:rPr>
              <a:t>делянки.</a:t>
            </a:r>
            <a:endParaRPr lang="ru-RU" sz="3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Элементы методики полевого опыта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734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Вариант</a:t>
            </a:r>
            <a:r>
              <a:rPr lang="ru-RU" sz="1600" dirty="0">
                <a:solidFill>
                  <a:srgbClr val="002060"/>
                </a:solidFill>
              </a:rPr>
              <a:t> – одна делянка на которой изучается </a:t>
            </a:r>
            <a:r>
              <a:rPr lang="ru-RU" sz="1600" dirty="0" smtClean="0">
                <a:solidFill>
                  <a:srgbClr val="002060"/>
                </a:solidFill>
              </a:rPr>
              <a:t>какой-либо </a:t>
            </a:r>
            <a:r>
              <a:rPr lang="ru-RU" sz="1600" dirty="0">
                <a:solidFill>
                  <a:srgbClr val="002060"/>
                </a:solidFill>
              </a:rPr>
              <a:t>сорт или агротехнический прием. </a:t>
            </a:r>
            <a:r>
              <a:rPr lang="ru-RU" sz="1600" dirty="0" smtClean="0">
                <a:solidFill>
                  <a:srgbClr val="002060"/>
                </a:solidFill>
              </a:rPr>
              <a:t>Совокупность </a:t>
            </a:r>
            <a:r>
              <a:rPr lang="ru-RU" sz="1600" dirty="0">
                <a:solidFill>
                  <a:srgbClr val="002060"/>
                </a:solidFill>
              </a:rPr>
              <a:t>контрольных и изучаемых вариантов – есть схема опыта. Минимальное число вариантов = 2. Оптимальное число вариантов от 6 до </a:t>
            </a:r>
            <a:r>
              <a:rPr lang="ru-RU" sz="1600" dirty="0" smtClean="0">
                <a:solidFill>
                  <a:srgbClr val="002060"/>
                </a:solidFill>
              </a:rPr>
              <a:t>12.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Повторность </a:t>
            </a:r>
            <a:r>
              <a:rPr lang="ru-RU" sz="1600" b="1" dirty="0">
                <a:solidFill>
                  <a:srgbClr val="002060"/>
                </a:solidFill>
              </a:rPr>
              <a:t>опыта на территории </a:t>
            </a:r>
            <a:r>
              <a:rPr lang="ru-RU" sz="1600" dirty="0" smtClean="0">
                <a:solidFill>
                  <a:srgbClr val="002060"/>
                </a:solidFill>
              </a:rPr>
              <a:t>- это </a:t>
            </a:r>
            <a:r>
              <a:rPr lang="ru-RU" sz="1600" dirty="0">
                <a:solidFill>
                  <a:srgbClr val="002060"/>
                </a:solidFill>
              </a:rPr>
              <a:t>число одноименных делянок каждого варианта (минимальная повторность = 2), а </a:t>
            </a:r>
            <a:r>
              <a:rPr lang="ru-RU" sz="1600" b="1" dirty="0">
                <a:solidFill>
                  <a:srgbClr val="002060"/>
                </a:solidFill>
              </a:rPr>
              <a:t>повторностью опыта во времени </a:t>
            </a:r>
            <a:r>
              <a:rPr lang="ru-RU" sz="1600" dirty="0">
                <a:solidFill>
                  <a:srgbClr val="002060"/>
                </a:solidFill>
              </a:rPr>
              <a:t>— число лет испытаний новых агротехнических приемов или сортов (минимальная повторность = 3 года). </a:t>
            </a:r>
            <a:r>
              <a:rPr lang="ru-RU" sz="1600" b="1" dirty="0">
                <a:solidFill>
                  <a:srgbClr val="002060"/>
                </a:solidFill>
              </a:rPr>
              <a:t>Повторность опыта в пространстве </a:t>
            </a:r>
            <a:r>
              <a:rPr lang="ru-RU" sz="1600" dirty="0">
                <a:solidFill>
                  <a:srgbClr val="002060"/>
                </a:solidFill>
              </a:rPr>
              <a:t>- географические опыты (по одной методике, но в разных географических пунктах</a:t>
            </a:r>
            <a:r>
              <a:rPr lang="ru-RU" sz="1600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Повторение </a:t>
            </a:r>
            <a:r>
              <a:rPr lang="ru-RU" sz="1600" dirty="0">
                <a:solidFill>
                  <a:srgbClr val="002060"/>
                </a:solidFill>
              </a:rPr>
              <a:t>– совокупность вариантов схемы опыта, объединенная территориально. Эффективность повторности особенно четко проявляется, если целые повторения, т. е. весь набор изучаемых вариантов опыта, располагать в пределах даже сильно различающихся, но достаточно однородных внутри себя частей земельного участка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Опытная делянка (</a:t>
            </a:r>
            <a:r>
              <a:rPr lang="ru-RU" sz="1600" b="1" dirty="0" err="1">
                <a:solidFill>
                  <a:srgbClr val="002060"/>
                </a:solidFill>
              </a:rPr>
              <a:t>о.д</a:t>
            </a:r>
            <a:r>
              <a:rPr lang="ru-RU" sz="1600" b="1" dirty="0">
                <a:solidFill>
                  <a:srgbClr val="002060"/>
                </a:solidFill>
              </a:rPr>
              <a:t>.) </a:t>
            </a:r>
            <a:r>
              <a:rPr lang="ru-RU" sz="1600" dirty="0">
                <a:solidFill>
                  <a:srgbClr val="002060"/>
                </a:solidFill>
              </a:rPr>
              <a:t>– элементарная минимальная часть опытного участка определенной величины и формы, на которой размещается один вариант. 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В </a:t>
            </a:r>
            <a:r>
              <a:rPr lang="ru-RU" sz="1600" dirty="0">
                <a:solidFill>
                  <a:srgbClr val="002060"/>
                </a:solidFill>
              </a:rPr>
              <a:t>полевом опыте делянка </a:t>
            </a:r>
            <a:r>
              <a:rPr lang="ru-RU" sz="1600" dirty="0" smtClean="0">
                <a:solidFill>
                  <a:srgbClr val="002060"/>
                </a:solidFill>
              </a:rPr>
              <a:t>должна </a:t>
            </a:r>
            <a:r>
              <a:rPr lang="ru-RU" sz="1600" dirty="0">
                <a:solidFill>
                  <a:srgbClr val="002060"/>
                </a:solidFill>
              </a:rPr>
              <a:t>быть оптимальная, минимальная. Площадь опытной делянки зависит от числа растений на 1м2. Чем больше растений на 1м2, тем меньше </a:t>
            </a:r>
            <a:r>
              <a:rPr lang="ru-RU" sz="1600" dirty="0" smtClean="0">
                <a:solidFill>
                  <a:srgbClr val="002060"/>
                </a:solidFill>
              </a:rPr>
              <a:t>площадь </a:t>
            </a:r>
            <a:r>
              <a:rPr lang="ru-RU" sz="1600" dirty="0">
                <a:solidFill>
                  <a:srgbClr val="002060"/>
                </a:solidFill>
              </a:rPr>
              <a:t>о. д. Для культур сплошного сева площадь о. д. от 40-60м2 до 100м2. Для пропашных культур от 100м2 до 200м2, при условии, что на учетной площади будет от 80 до 100 учетных растений. </a:t>
            </a:r>
            <a:r>
              <a:rPr lang="ru-RU" sz="1600" dirty="0" smtClean="0">
                <a:solidFill>
                  <a:srgbClr val="002060"/>
                </a:solidFill>
              </a:rPr>
              <a:t>Площадь </a:t>
            </a:r>
            <a:r>
              <a:rPr lang="ru-RU" sz="1600" dirty="0">
                <a:solidFill>
                  <a:srgbClr val="002060"/>
                </a:solidFill>
              </a:rPr>
              <a:t>о. д. зависит от вида опыта, от степени изученности вопроса, от применяемых машин и орудий.</a:t>
            </a:r>
          </a:p>
        </p:txBody>
      </p:sp>
    </p:spTree>
    <p:extLst>
      <p:ext uri="{BB962C8B-B14F-4D97-AF65-F5344CB8AC3E}">
        <p14:creationId xmlns:p14="http://schemas.microsoft.com/office/powerpoint/2010/main" val="19103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Защитные полосы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Площадь </a:t>
            </a:r>
            <a:r>
              <a:rPr lang="ru-RU" sz="1600" dirty="0" err="1">
                <a:solidFill>
                  <a:srgbClr val="002060"/>
                </a:solidFill>
              </a:rPr>
              <a:t>о.д</a:t>
            </a:r>
            <a:r>
              <a:rPr lang="ru-RU" sz="1600" dirty="0">
                <a:solidFill>
                  <a:srgbClr val="002060"/>
                </a:solidFill>
              </a:rPr>
              <a:t>. (S) включает в себя: посевную площадь (</a:t>
            </a:r>
            <a:r>
              <a:rPr lang="ru-RU" sz="1600" dirty="0" err="1">
                <a:solidFill>
                  <a:srgbClr val="002060"/>
                </a:solidFill>
              </a:rPr>
              <a:t>Sп</a:t>
            </a:r>
            <a:r>
              <a:rPr lang="ru-RU" sz="1600" dirty="0">
                <a:solidFill>
                  <a:srgbClr val="002060"/>
                </a:solidFill>
              </a:rPr>
              <a:t>) и учетную площадь (</a:t>
            </a:r>
            <a:r>
              <a:rPr lang="ru-RU" sz="1600" dirty="0" err="1">
                <a:solidFill>
                  <a:srgbClr val="002060"/>
                </a:solidFill>
              </a:rPr>
              <a:t>Sу</a:t>
            </a:r>
            <a:r>
              <a:rPr lang="ru-RU" sz="1600" dirty="0">
                <a:solidFill>
                  <a:srgbClr val="002060"/>
                </a:solidFill>
              </a:rPr>
              <a:t>). </a:t>
            </a:r>
            <a:r>
              <a:rPr lang="ru-RU" sz="1600" b="1" dirty="0">
                <a:solidFill>
                  <a:srgbClr val="002060"/>
                </a:solidFill>
              </a:rPr>
              <a:t>Посевная площадь </a:t>
            </a:r>
            <a:r>
              <a:rPr lang="ru-RU" sz="1600" dirty="0">
                <a:solidFill>
                  <a:srgbClr val="002060"/>
                </a:solidFill>
              </a:rPr>
              <a:t>– вся площадь опытной делянки, засеянная какой либо культурой. </a:t>
            </a:r>
            <a:r>
              <a:rPr lang="ru-RU" sz="1600" b="1" dirty="0">
                <a:solidFill>
                  <a:srgbClr val="002060"/>
                </a:solidFill>
              </a:rPr>
              <a:t>Учетная площадь </a:t>
            </a:r>
            <a:r>
              <a:rPr lang="ru-RU" sz="1600" dirty="0">
                <a:solidFill>
                  <a:srgbClr val="002060"/>
                </a:solidFill>
              </a:rPr>
              <a:t>– та часть опытной делянки в которой идет учет урожая. 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600" dirty="0" err="1" smtClean="0">
                <a:solidFill>
                  <a:srgbClr val="002060"/>
                </a:solidFill>
              </a:rPr>
              <a:t>Sп-Sу</a:t>
            </a:r>
            <a:r>
              <a:rPr lang="ru-RU" sz="1600" dirty="0" smtClean="0">
                <a:solidFill>
                  <a:srgbClr val="002060"/>
                </a:solidFill>
              </a:rPr>
              <a:t>=</a:t>
            </a:r>
            <a:r>
              <a:rPr lang="ru-RU" sz="1600" dirty="0" err="1" smtClean="0">
                <a:solidFill>
                  <a:srgbClr val="002060"/>
                </a:solidFill>
              </a:rPr>
              <a:t>Sзащитных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полос.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Цель защитной полосы (</a:t>
            </a:r>
            <a:r>
              <a:rPr lang="ru-RU" sz="1600" b="1" dirty="0" err="1">
                <a:solidFill>
                  <a:srgbClr val="002060"/>
                </a:solidFill>
              </a:rPr>
              <a:t>з.п</a:t>
            </a:r>
            <a:r>
              <a:rPr lang="ru-RU" sz="1600" b="1" dirty="0">
                <a:solidFill>
                  <a:srgbClr val="002060"/>
                </a:solidFill>
              </a:rPr>
              <a:t>.)</a:t>
            </a:r>
            <a:r>
              <a:rPr lang="ru-RU" sz="1600" dirty="0">
                <a:solidFill>
                  <a:srgbClr val="002060"/>
                </a:solidFill>
              </a:rPr>
              <a:t>: а) Исключить из учета урожая растения, которые находятся в иных условиях роста и развития, чем растения внутри о. д.; б) З. п. вводят для исключения влияния края и влияния соседей.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Боковые </a:t>
            </a:r>
            <a:r>
              <a:rPr lang="ru-RU" sz="1600" b="1" dirty="0" err="1">
                <a:solidFill>
                  <a:srgbClr val="002060"/>
                </a:solidFill>
              </a:rPr>
              <a:t>з.п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dirty="0">
                <a:solidFill>
                  <a:srgbClr val="002060"/>
                </a:solidFill>
              </a:rPr>
              <a:t>выделяют вдоль длинных сторон делянок для исключения влияния растений соседних вариантов, которое тем значительнее, чем больше растения различаются по своему развитию. Ширина боковых </a:t>
            </a:r>
            <a:r>
              <a:rPr lang="ru-RU" sz="1600" dirty="0" err="1">
                <a:solidFill>
                  <a:srgbClr val="002060"/>
                </a:solidFill>
              </a:rPr>
              <a:t>з.п</a:t>
            </a:r>
            <a:r>
              <a:rPr lang="ru-RU" sz="1600" dirty="0">
                <a:solidFill>
                  <a:srgbClr val="002060"/>
                </a:solidFill>
              </a:rPr>
              <a:t>. для культур сплошного сева от 0,3 до 1м. В стационарном опыте не менее 1м. В орошаемом </a:t>
            </a:r>
            <a:r>
              <a:rPr lang="ru-RU" sz="1600" dirty="0" smtClean="0">
                <a:solidFill>
                  <a:srgbClr val="002060"/>
                </a:solidFill>
              </a:rPr>
              <a:t>- не </a:t>
            </a:r>
            <a:r>
              <a:rPr lang="ru-RU" sz="1600" dirty="0">
                <a:solidFill>
                  <a:srgbClr val="002060"/>
                </a:solidFill>
              </a:rPr>
              <a:t>менее 5м. Для пропашных культур </a:t>
            </a:r>
            <a:r>
              <a:rPr lang="ru-RU" sz="1600" dirty="0" err="1">
                <a:solidFill>
                  <a:srgbClr val="002060"/>
                </a:solidFill>
              </a:rPr>
              <a:t>з.п</a:t>
            </a:r>
            <a:r>
              <a:rPr lang="ru-RU" sz="1600" dirty="0">
                <a:solidFill>
                  <a:srgbClr val="002060"/>
                </a:solidFill>
              </a:rPr>
              <a:t>. выделяют в 1, 2 и более рядков. Ширина междурядий 0,7м.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Концевые </a:t>
            </a:r>
            <a:r>
              <a:rPr lang="ru-RU" sz="1600" b="1" dirty="0" err="1">
                <a:solidFill>
                  <a:srgbClr val="002060"/>
                </a:solidFill>
              </a:rPr>
              <a:t>з.п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dirty="0">
                <a:solidFill>
                  <a:srgbClr val="002060"/>
                </a:solidFill>
              </a:rPr>
              <a:t>шириной не менее 2 м выделяют для </a:t>
            </a:r>
            <a:r>
              <a:rPr lang="ru-RU" sz="1600" dirty="0" smtClean="0">
                <a:solidFill>
                  <a:srgbClr val="002060"/>
                </a:solidFill>
              </a:rPr>
              <a:t>предохранения </a:t>
            </a:r>
            <a:r>
              <a:rPr lang="ru-RU" sz="1600" dirty="0">
                <a:solidFill>
                  <a:srgbClr val="002060"/>
                </a:solidFill>
              </a:rPr>
              <a:t>учетной части делянки от случайных повреждений. Кроме того, для разворота машин и орудий с обоих концов делянок выделяют защитные полосы шириной не менее 5 м. Ширина посевной делянки должна быть кратной ширине захвата сеялки. Ширина учетной делянки должна быть кратной ширине захвата жатки.</a:t>
            </a:r>
          </a:p>
        </p:txBody>
      </p:sp>
    </p:spTree>
    <p:extLst>
      <p:ext uri="{BB962C8B-B14F-4D97-AF65-F5344CB8AC3E}">
        <p14:creationId xmlns:p14="http://schemas.microsoft.com/office/powerpoint/2010/main" val="19813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1788</Words>
  <Application>Microsoft Office PowerPoint</Application>
  <PresentationFormat>Экран (4:3)</PresentationFormat>
  <Paragraphs>145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ПОЛЕВОЙ ОПЫТ: организация и проведение </vt:lpstr>
      <vt:lpstr>Полевой сельскохозяйственный опыт — исследование, осуществляемое в полевой обстановке на специально выделенном участке.  Основной задачей полевого опыта является установление различий между вариантами опыта, количественная оценка действия факторов жизни, условий или приёмов возделывания на урожай растений и его качество.</vt:lpstr>
      <vt:lpstr>Типичность = репрезентативность полевого опыта - это соответствие условий его проведения почвенно-климатическим (природным) и агротехническим условиям данного района или зоны. Любой полевой опыт должен отвечать требованию почвенно-климатической типичности.  Принцип единственного различия - при постановке полевых опытов необходимо соблюдать единство всех условий, кроме одного — изучаемого. Он должен строго соблюдаться в опытной работе.   Требование проведения полевого опыта на специально выделенном участке с хорошо известной историей — это логическое следствие требования принципа единственного различия. Оно также обязательно для любого полевого опыта.  Учет урожая и достоверность опыта. Урожай и качество сельскохозяйственных растений — главный объективный показатель при характеристике изучаемых в опыте вариантов. Под достоверностью опыта, по существу, понимают логически правильно построенную схему и методику проведения опыта, их соответствие поставленным задачам, правильный выбор объекта и условий проведения данного опыта.</vt:lpstr>
      <vt:lpstr>Основные понятия</vt:lpstr>
      <vt:lpstr>Оформление опыта и отчетность</vt:lpstr>
      <vt:lpstr>Выбор и подготовка земельного участка</vt:lpstr>
      <vt:lpstr>Размер делянки</vt:lpstr>
      <vt:lpstr>Элементы методики полевого опыта</vt:lpstr>
      <vt:lpstr>Защитные полосы</vt:lpstr>
      <vt:lpstr>Презентация PowerPoint</vt:lpstr>
      <vt:lpstr>Презентация PowerPoint</vt:lpstr>
      <vt:lpstr>Презентация PowerPoint</vt:lpstr>
      <vt:lpstr>Достоверность опыта методическая – это чёткое соблюдение всех методических требований: планирование опыта на современном уровне знаний, правильный выбор условий и объектов исследований, безошибочное закладывание и проведение опытов, правильный выбор и применение соответствующих методов статистической обработки данных и объективное обобщение результатов исследований.</vt:lpstr>
      <vt:lpstr>Учет урожая</vt:lpstr>
      <vt:lpstr>Первичная обработка данных</vt:lpstr>
      <vt:lpstr>Полевой опыт в условиях орошения</vt:lpstr>
      <vt:lpstr>Точность опыта – величина, обратная его ошибке. Чем ниже относительная ошибка опыта, тем выше его точность. При значении Sx% более 7 % точность опыта считается неудовлетворительной.  Корреляция – взаимное соотношение показателей в опыте, их зависимость между собой. Например, зависимость массы урожая от атмосферных осадков (простая, парная корреляция) или же зависимость массы урожая от атмосферных осадков, температуры воздуха, его влажности, удобрений и т. п. (множественная корреляция). Эти зависимости выражаются коэффициентом корреляции, который обозначаются буквой r.  Регрессия – степень и характер изменения одного из показателей в опыте на единицу измерения другого. Например, увеличение или уменьшение массы урожая на 100 кг внесённых удобрений; колебание сахаристости корней сахарной свёклы в процентах при изменении урожая на 1 т. Регрессия обозначается Rxy</vt:lpstr>
      <vt:lpstr>Дисперсионный анализ</vt:lpstr>
      <vt:lpstr>Вывод в дисперсионном анализе делается согласно следующим правилам: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ПОЛЕВОЙ ОПЫТ</dc:title>
  <dc:creator>Ольга</dc:creator>
  <cp:lastModifiedBy>Ольга</cp:lastModifiedBy>
  <cp:revision>19</cp:revision>
  <dcterms:created xsi:type="dcterms:W3CDTF">2017-03-28T21:37:57Z</dcterms:created>
  <dcterms:modified xsi:type="dcterms:W3CDTF">2020-10-13T21:03:03Z</dcterms:modified>
</cp:coreProperties>
</file>